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Montserrat SemiBold"/>
      <p:regular r:id="rId23"/>
      <p:bold r:id="rId24"/>
      <p:italic r:id="rId25"/>
      <p:boldItalic r:id="rId26"/>
    </p:embeddedFont>
    <p:embeddedFont>
      <p:font typeface="Montserrat Black"/>
      <p:bold r:id="rId27"/>
      <p:boldItalic r:id="rId28"/>
    </p:embeddedFont>
    <p:embeddedFont>
      <p:font typeface="Montserrat"/>
      <p:regular r:id="rId29"/>
      <p:bold r:id="rId30"/>
      <p:italic r:id="rId31"/>
      <p:boldItalic r:id="rId32"/>
    </p:embeddedFont>
    <p:embeddedFont>
      <p:font typeface="Montserrat Medium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SemiBold-bold.fntdata"/><Relationship Id="rId23" Type="http://schemas.openxmlformats.org/officeDocument/2006/relationships/font" Target="fonts/MontserratSemiBol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SemiBold-boldItalic.fntdata"/><Relationship Id="rId25" Type="http://schemas.openxmlformats.org/officeDocument/2006/relationships/font" Target="fonts/MontserratSemiBold-italic.fntdata"/><Relationship Id="rId28" Type="http://schemas.openxmlformats.org/officeDocument/2006/relationships/font" Target="fonts/MontserratBlack-boldItalic.fntdata"/><Relationship Id="rId27" Type="http://schemas.openxmlformats.org/officeDocument/2006/relationships/font" Target="fonts/MontserratBlack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11" Type="http://schemas.openxmlformats.org/officeDocument/2006/relationships/slide" Target="slides/slide6.xml"/><Relationship Id="rId33" Type="http://schemas.openxmlformats.org/officeDocument/2006/relationships/font" Target="fonts/MontserratMedium-regular.fntdata"/><Relationship Id="rId10" Type="http://schemas.openxmlformats.org/officeDocument/2006/relationships/slide" Target="slides/slide5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35" Type="http://schemas.openxmlformats.org/officeDocument/2006/relationships/font" Target="fonts/MontserratMedium-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Medium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MontserratMedium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747ef93fe8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747ef93fe8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747ef93fe8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747ef93fe8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747ef93fe8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747ef93fe8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747ef93fe8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747ef93fe8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747ef93fe8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747ef93fe8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747ef93fe8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747ef93fe8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747ef93fe8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747ef93fe8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747ef93fe8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747ef93fe8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747ef93fe8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747ef93fe8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747ef93fe8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747ef93fe8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747ef93fe8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747ef93fe8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747ef93fe8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747ef93fe8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747ef93fe8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747ef93fe8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747ef93fe8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747ef93fe8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747ef93fe8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747ef93fe8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747ef93fe8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747ef93fe8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12.png"/><Relationship Id="rId6" Type="http://schemas.openxmlformats.org/officeDocument/2006/relationships/image" Target="../media/image5.png"/><Relationship Id="rId7" Type="http://schemas.openxmlformats.org/officeDocument/2006/relationships/image" Target="../media/image18.png"/><Relationship Id="rId8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marketplace.visualstudio.com/items?itemName=bierner.markdown-preview-github-styles" TargetMode="External"/><Relationship Id="rId4" Type="http://schemas.openxmlformats.org/officeDocument/2006/relationships/hyperlink" Target="https://marketplace.visualstudio.com/items?itemName=yzhang.markdown-all-in-one" TargetMode="External"/><Relationship Id="rId5" Type="http://schemas.openxmlformats.org/officeDocument/2006/relationships/hyperlink" Target="https://marketplace.visualstudio.com/items?itemName=bierner.markdown-emoji" TargetMode="External"/><Relationship Id="rId6" Type="http://schemas.openxmlformats.org/officeDocument/2006/relationships/hyperlink" Target="https://marketplace.visualstudio.com/items?itemName=bpruitt-goddard.mermaid-markdown-syntax-highlighting" TargetMode="External"/><Relationship Id="rId7" Type="http://schemas.openxmlformats.org/officeDocument/2006/relationships/hyperlink" Target="https://marketplace.visualstudio.com/items?itemName=bierner.markdown-mermaid" TargetMode="External"/><Relationship Id="rId8" Type="http://schemas.openxmlformats.org/officeDocument/2006/relationships/hyperlink" Target="https://www.markdownguide.org/basic-syntax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habr.com/ru/articles/649363/" TargetMode="External"/><Relationship Id="rId4" Type="http://schemas.openxmlformats.org/officeDocument/2006/relationships/hyperlink" Target="https://github.com/abhisheknaiidu/awesome-github-profile-readme" TargetMode="External"/><Relationship Id="rId9" Type="http://schemas.openxmlformats.org/officeDocument/2006/relationships/hyperlink" Target="https://github.com/harshkumarkhatri" TargetMode="External"/><Relationship Id="rId5" Type="http://schemas.openxmlformats.org/officeDocument/2006/relationships/hyperlink" Target="https://github.com/anmol098" TargetMode="External"/><Relationship Id="rId6" Type="http://schemas.openxmlformats.org/officeDocument/2006/relationships/hyperlink" Target="https://github.com/alwinw" TargetMode="External"/><Relationship Id="rId7" Type="http://schemas.openxmlformats.org/officeDocument/2006/relationships/hyperlink" Target="https://github.com/AlexMartinFR" TargetMode="External"/><Relationship Id="rId8" Type="http://schemas.openxmlformats.org/officeDocument/2006/relationships/hyperlink" Target="https://github.com/PrincessAkira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hyperlink" Target="https://habr.com/ru/articles/652867/" TargetMode="External"/><Relationship Id="rId5" Type="http://schemas.openxmlformats.org/officeDocument/2006/relationships/hyperlink" Target="https://github.com/mermaid-js/mermaid" TargetMode="External"/><Relationship Id="rId6" Type="http://schemas.openxmlformats.org/officeDocument/2006/relationships/hyperlink" Target="https://mermaid.js.org" TargetMode="External"/><Relationship Id="rId7" Type="http://schemas.openxmlformats.org/officeDocument/2006/relationships/hyperlink" Target="https://mermaid.live/edit#pako:eNpVkE1PwzAMhv9KlvM-2AZj62EIxJd24ADXXLzEbaKlcUkdUDX1v5MONomcnNevXz32UWoyKAvZ4mfCoPHRQRWhVuHeO42T7XZHNhTiFb0nMdRjYelbQETRUbpTwRM1uQ2erbaoDyqI_AbnZfjZVZYFVOBCy8J2DWlLwUQHKmAwKrwRo4gnF5Xid-gd2FEAL9hSyp12pMIpNcee2ArxEhH4LG-3D7TPoAPcnhL_4WVxcgHZkfedqIjMSI5ljbEGZ_LyxwFaSbZYo5JFLg3Eg5Iq9NkHiemjC1oWHBOOZWoM8PlQ_8Un45iiLErwbRY9gcH8PUrumuHKlWs5J2oKpasGPUWfZcvctMVsNrSnlWOb9lNN9ax1xkJk-7VZzVaL1RoWS1zdLuFmuTR6P9-sy8X1vDS3V_MFyL7vfwD_bJ1W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Relationship Id="rId4" Type="http://schemas.openxmlformats.org/officeDocument/2006/relationships/hyperlink" Target="https://github.com/daniilshat" TargetMode="External"/><Relationship Id="rId5" Type="http://schemas.openxmlformats.org/officeDocument/2006/relationships/hyperlink" Target="https://habr.com/ru/users/daniilshat/" TargetMode="External"/><Relationship Id="rId6" Type="http://schemas.openxmlformats.org/officeDocument/2006/relationships/hyperlink" Target="https://career.habr.com/daniilshat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hyperlink" Target="https://github.com/pygame/pygame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hyperlink" Target="https://github.com/torvalds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hyperlink" Target="https://github.com/utilForever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ithub.com/github" TargetMode="External"/><Relationship Id="rId4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321450" y="1426625"/>
            <a:ext cx="85011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ОФОРМЛЯЕМ </a:t>
            </a:r>
            <a:r>
              <a:rPr lang="ru" sz="4800">
                <a:solidFill>
                  <a:schemeClr val="accent6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README</a:t>
            </a:r>
            <a:r>
              <a:rPr lang="ru" sz="4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</a:t>
            </a:r>
            <a:br>
              <a:rPr lang="ru" sz="4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</a:br>
            <a:r>
              <a:rPr lang="ru" sz="4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ПРОФИЛЯ НА </a:t>
            </a:r>
            <a:r>
              <a:rPr lang="ru" sz="4800">
                <a:solidFill>
                  <a:schemeClr val="accent6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GITHUB</a:t>
            </a:r>
            <a:endParaRPr sz="4800">
              <a:solidFill>
                <a:schemeClr val="accent6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70250"/>
            <a:ext cx="3963526" cy="232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4450" y="1370251"/>
            <a:ext cx="4400201" cy="2325376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2"/>
          <p:cNvSpPr txBox="1"/>
          <p:nvPr/>
        </p:nvSpPr>
        <p:spPr>
          <a:xfrm>
            <a:off x="349650" y="356075"/>
            <a:ext cx="4692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MARKDOWN</a:t>
            </a:r>
            <a:endParaRPr sz="3600">
              <a:solidFill>
                <a:schemeClr val="accent6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/>
        </p:nvSpPr>
        <p:spPr>
          <a:xfrm>
            <a:off x="349650" y="356075"/>
            <a:ext cx="4692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MARKDOWN</a:t>
            </a:r>
            <a:endParaRPr sz="3600">
              <a:solidFill>
                <a:schemeClr val="accent6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29" name="Google Shape;1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238" y="1381750"/>
            <a:ext cx="1272375" cy="127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9763" y="1381750"/>
            <a:ext cx="1272375" cy="127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54288" y="1381750"/>
            <a:ext cx="1272375" cy="127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1775" y="3228600"/>
            <a:ext cx="1072274" cy="107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37625" y="3228600"/>
            <a:ext cx="1072276" cy="1072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00600" y="3344925"/>
            <a:ext cx="907023" cy="9070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/>
        </p:nvSpPr>
        <p:spPr>
          <a:xfrm>
            <a:off x="349650" y="356075"/>
            <a:ext cx="4692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MARKDOWN</a:t>
            </a:r>
            <a:endParaRPr sz="3600">
              <a:solidFill>
                <a:schemeClr val="accent6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40" name="Google Shape;140;p24"/>
          <p:cNvSpPr txBox="1"/>
          <p:nvPr/>
        </p:nvSpPr>
        <p:spPr>
          <a:xfrm>
            <a:off x="349650" y="1420050"/>
            <a:ext cx="62205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 SemiBold"/>
              <a:buChar char="●"/>
            </a:pPr>
            <a:r>
              <a:rPr lang="ru" sz="1800" u="sng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Markdown Preview GitHub Styling</a:t>
            </a:r>
            <a:endParaRPr sz="1800">
              <a:solidFill>
                <a:schemeClr val="accent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 SemiBold"/>
              <a:buChar char="●"/>
            </a:pPr>
            <a:r>
              <a:rPr lang="ru" sz="1800" u="sng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Markdown All in One</a:t>
            </a:r>
            <a:endParaRPr sz="1800">
              <a:solidFill>
                <a:schemeClr val="accent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 SemiBold"/>
              <a:buChar char="●"/>
            </a:pPr>
            <a:r>
              <a:rPr lang="ru" sz="1800" u="sng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Markdown Emoji</a:t>
            </a:r>
            <a:endParaRPr sz="1800">
              <a:solidFill>
                <a:schemeClr val="accent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 SemiBold"/>
              <a:buChar char="●"/>
            </a:pPr>
            <a:r>
              <a:rPr lang="ru" sz="1800" u="sng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Mermaid Markdown Syntax Highlighting</a:t>
            </a:r>
            <a:endParaRPr sz="1800">
              <a:solidFill>
                <a:schemeClr val="accent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 SemiBold"/>
              <a:buChar char="●"/>
            </a:pPr>
            <a:r>
              <a:rPr lang="ru" sz="1800" u="sng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Markdown Preview Mermaid Support</a:t>
            </a:r>
            <a:endParaRPr sz="1800">
              <a:solidFill>
                <a:schemeClr val="accent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 SemiBold"/>
              <a:buChar char="●"/>
            </a:pPr>
            <a:r>
              <a:rPr lang="ru" sz="1800" u="sng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Документация</a:t>
            </a:r>
            <a:endParaRPr sz="1800">
              <a:solidFill>
                <a:schemeClr val="accent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/>
        </p:nvSpPr>
        <p:spPr>
          <a:xfrm>
            <a:off x="349650" y="356075"/>
            <a:ext cx="4692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MARKDOWN</a:t>
            </a:r>
            <a:endParaRPr sz="3600">
              <a:solidFill>
                <a:schemeClr val="accent6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46" name="Google Shape;1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47375"/>
            <a:ext cx="8839200" cy="2601900"/>
          </a:xfrm>
          <a:prstGeom prst="roundRect">
            <a:avLst>
              <a:gd fmla="val 6704" name="adj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7" name="Google Shape;147;p25"/>
          <p:cNvSpPr/>
          <p:nvPr/>
        </p:nvSpPr>
        <p:spPr>
          <a:xfrm>
            <a:off x="381100" y="1281500"/>
            <a:ext cx="1403700" cy="271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/>
        </p:nvSpPr>
        <p:spPr>
          <a:xfrm>
            <a:off x="349650" y="356075"/>
            <a:ext cx="4692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MARKDOWN</a:t>
            </a:r>
            <a:endParaRPr sz="3600">
              <a:solidFill>
                <a:schemeClr val="accent6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53" name="Google Shape;15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47375"/>
            <a:ext cx="8839200" cy="3155700"/>
          </a:xfrm>
          <a:prstGeom prst="roundRect">
            <a:avLst>
              <a:gd fmla="val 7002" name="adj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54" name="Google Shape;154;p26"/>
          <p:cNvSpPr/>
          <p:nvPr/>
        </p:nvSpPr>
        <p:spPr>
          <a:xfrm>
            <a:off x="381100" y="1281500"/>
            <a:ext cx="1403700" cy="2715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 txBox="1"/>
          <p:nvPr/>
        </p:nvSpPr>
        <p:spPr>
          <a:xfrm>
            <a:off x="349650" y="356075"/>
            <a:ext cx="4692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MARKDOWN</a:t>
            </a:r>
            <a:endParaRPr sz="3600">
              <a:solidFill>
                <a:schemeClr val="accent6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60" name="Google Shape;16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7200" y="1094975"/>
            <a:ext cx="4665900" cy="3743700"/>
          </a:xfrm>
          <a:prstGeom prst="roundRect">
            <a:avLst>
              <a:gd fmla="val 7533" name="adj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/>
          <p:nvPr/>
        </p:nvSpPr>
        <p:spPr>
          <a:xfrm>
            <a:off x="349650" y="356075"/>
            <a:ext cx="4692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MARKDOWN</a:t>
            </a:r>
            <a:endParaRPr sz="3600">
              <a:solidFill>
                <a:schemeClr val="accent6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66" name="Google Shape;166;p28"/>
          <p:cNvSpPr txBox="1"/>
          <p:nvPr/>
        </p:nvSpPr>
        <p:spPr>
          <a:xfrm>
            <a:off x="349650" y="1420050"/>
            <a:ext cx="8291400" cy="26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 SemiBold"/>
              <a:buChar char="●"/>
            </a:pPr>
            <a:r>
              <a:rPr lang="ru" sz="1800" u="sng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Оформляем README-файл профиля на GitHub</a:t>
            </a:r>
            <a:r>
              <a:rPr lang="ru" sz="1800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(⭐581 | 👀 140K)</a:t>
            </a:r>
            <a:endParaRPr sz="1800">
              <a:solidFill>
                <a:schemeClr val="accent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 SemiBold"/>
              <a:buChar char="●"/>
            </a:pPr>
            <a:r>
              <a:rPr lang="ru" sz="1800" u="sng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Awesome GitHub Profile Readme</a:t>
            </a:r>
            <a:r>
              <a:rPr lang="ru" sz="1800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(repo)</a:t>
            </a:r>
            <a:endParaRPr sz="1800">
              <a:solidFill>
                <a:schemeClr val="accent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 SemiBold"/>
              <a:buChar char="●"/>
            </a:pPr>
            <a:r>
              <a:rPr lang="ru" sz="1800" u="sng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Anmol Singh</a:t>
            </a:r>
            <a:endParaRPr sz="1800">
              <a:solidFill>
                <a:schemeClr val="accent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 SemiBold"/>
              <a:buChar char="●"/>
            </a:pPr>
            <a:r>
              <a:rPr lang="ru" sz="1800" u="sng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Alwin Wang</a:t>
            </a:r>
            <a:endParaRPr sz="1800">
              <a:solidFill>
                <a:schemeClr val="accent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 SemiBold"/>
              <a:buChar char="●"/>
            </a:pPr>
            <a:r>
              <a:rPr lang="ru" sz="1800" u="sng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Alex Martin</a:t>
            </a:r>
            <a:endParaRPr sz="1800">
              <a:solidFill>
                <a:schemeClr val="accent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 SemiBold"/>
              <a:buChar char="●"/>
            </a:pPr>
            <a:r>
              <a:rPr lang="ru" sz="1800" u="sng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Sarah Engel</a:t>
            </a:r>
            <a:endParaRPr sz="1800">
              <a:solidFill>
                <a:schemeClr val="accent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 SemiBold"/>
              <a:buChar char="●"/>
            </a:pPr>
            <a:r>
              <a:rPr lang="ru" sz="1800" u="sng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Harsh Kumar Khatri</a:t>
            </a:r>
            <a:endParaRPr sz="1800">
              <a:solidFill>
                <a:schemeClr val="accent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/>
          <p:nvPr/>
        </p:nvSpPr>
        <p:spPr>
          <a:xfrm>
            <a:off x="349650" y="356075"/>
            <a:ext cx="4692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MERMAID.JS</a:t>
            </a:r>
            <a:endParaRPr sz="3600">
              <a:solidFill>
                <a:schemeClr val="accent6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72" name="Google Shape;17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650" y="1162300"/>
            <a:ext cx="1049775" cy="104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9"/>
          <p:cNvSpPr txBox="1"/>
          <p:nvPr/>
        </p:nvSpPr>
        <p:spPr>
          <a:xfrm>
            <a:off x="194550" y="2279400"/>
            <a:ext cx="8291400" cy="17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 SemiBold"/>
              <a:buChar char="●"/>
            </a:pPr>
            <a:r>
              <a:rPr lang="ru" sz="1800" u="sng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Рисуем диаграммы Mermaid.js в README-файлах GitHub </a:t>
            </a:r>
            <a:br>
              <a:rPr lang="ru" sz="1800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r>
              <a:rPr lang="ru" sz="1800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(</a:t>
            </a:r>
            <a:r>
              <a:rPr lang="ru" sz="1800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⭐108  | 👀 20K</a:t>
            </a:r>
            <a:r>
              <a:rPr lang="ru" sz="1800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)</a:t>
            </a:r>
            <a:endParaRPr sz="1800">
              <a:solidFill>
                <a:schemeClr val="accent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 SemiBold"/>
              <a:buChar char="●"/>
            </a:pPr>
            <a:r>
              <a:rPr lang="ru" sz="1800" u="sng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Mermaid GitHub</a:t>
            </a:r>
            <a:r>
              <a:rPr lang="ru" sz="1800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(repo)</a:t>
            </a:r>
            <a:endParaRPr sz="1800">
              <a:solidFill>
                <a:schemeClr val="accent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 SemiBold"/>
              <a:buChar char="●"/>
            </a:pPr>
            <a:r>
              <a:rPr lang="ru" sz="1800" u="sng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Документация</a:t>
            </a:r>
            <a:endParaRPr sz="1800">
              <a:solidFill>
                <a:schemeClr val="accent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Montserrat SemiBold"/>
              <a:buChar char="●"/>
            </a:pPr>
            <a:r>
              <a:rPr lang="ru" sz="1800" u="sng">
                <a:solidFill>
                  <a:schemeClr val="accent6"/>
                </a:solidFill>
                <a:latin typeface="Montserrat SemiBold"/>
                <a:ea typeface="Montserrat SemiBold"/>
                <a:cs typeface="Montserrat SemiBold"/>
                <a:sym typeface="Montserrat SemiBold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Онлайн-редактор</a:t>
            </a:r>
            <a:endParaRPr sz="1800">
              <a:solidFill>
                <a:schemeClr val="accent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/>
        </p:nvSpPr>
        <p:spPr>
          <a:xfrm>
            <a:off x="349650" y="356075"/>
            <a:ext cx="1887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КТО Я</a:t>
            </a:r>
            <a:endParaRPr sz="3600">
              <a:solidFill>
                <a:schemeClr val="accent6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 b="18106" l="0" r="0" t="14855"/>
          <a:stretch/>
        </p:blipFill>
        <p:spPr>
          <a:xfrm>
            <a:off x="349650" y="1362650"/>
            <a:ext cx="3225000" cy="3243900"/>
          </a:xfrm>
          <a:prstGeom prst="roundRect">
            <a:avLst>
              <a:gd fmla="val 9926" name="adj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1" name="Google Shape;61;p14"/>
          <p:cNvSpPr txBox="1"/>
          <p:nvPr/>
        </p:nvSpPr>
        <p:spPr>
          <a:xfrm>
            <a:off x="3829075" y="1270250"/>
            <a:ext cx="43629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7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ДАНИИЛ </a:t>
            </a:r>
            <a:r>
              <a:rPr lang="ru" sz="30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ШАТУХИН</a:t>
            </a:r>
            <a:endParaRPr sz="3000">
              <a:solidFill>
                <a:schemeClr val="accent6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3829075" y="2474825"/>
            <a:ext cx="3621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SemiBold"/>
              <a:buChar char="●"/>
            </a:pPr>
            <a:r>
              <a:rPr lang="ru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Редактор «Хабра»</a:t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 SemiBold"/>
              <a:buChar char="●"/>
            </a:pPr>
            <a:r>
              <a:rPr lang="ru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Автор в Skillfactory</a:t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4005150" y="1916750"/>
            <a:ext cx="679500" cy="4026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CSS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4" name="Google Shape;64;p14"/>
          <p:cNvSpPr/>
          <p:nvPr/>
        </p:nvSpPr>
        <p:spPr>
          <a:xfrm>
            <a:off x="4750900" y="1916750"/>
            <a:ext cx="1321800" cy="4026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JavaScript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7071300" y="1916750"/>
            <a:ext cx="912600" cy="4026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Python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6138950" y="1916750"/>
            <a:ext cx="866100" cy="4026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HTML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4005150" y="4124150"/>
            <a:ext cx="40728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accent6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</a:t>
            </a:r>
            <a:r>
              <a:rPr lang="ru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| </a:t>
            </a:r>
            <a:r>
              <a:rPr lang="ru" u="sng">
                <a:solidFill>
                  <a:schemeClr val="accent6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Habr</a:t>
            </a:r>
            <a:r>
              <a:rPr lang="ru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| </a:t>
            </a:r>
            <a:r>
              <a:rPr lang="ru" u="sng">
                <a:solidFill>
                  <a:schemeClr val="accent6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Habr Career</a:t>
            </a:r>
            <a:endParaRPr>
              <a:solidFill>
                <a:schemeClr val="accent6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/>
        </p:nvSpPr>
        <p:spPr>
          <a:xfrm>
            <a:off x="247650" y="2110050"/>
            <a:ext cx="8648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ЧТО ТАКОЕ</a:t>
            </a:r>
            <a:r>
              <a:rPr lang="ru" sz="4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 </a:t>
            </a:r>
            <a:r>
              <a:rPr lang="ru" sz="4800">
                <a:solidFill>
                  <a:schemeClr val="accent6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README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1500" y="136350"/>
            <a:ext cx="981000" cy="1225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8" name="Google Shape;78;p16"/>
          <p:cNvCxnSpPr>
            <a:stCxn id="77" idx="1"/>
            <a:endCxn id="79" idx="0"/>
          </p:cNvCxnSpPr>
          <p:nvPr/>
        </p:nvCxnSpPr>
        <p:spPr>
          <a:xfrm flipH="1">
            <a:off x="928500" y="748887"/>
            <a:ext cx="3153000" cy="15840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9" name="Google Shape;79;p16"/>
          <p:cNvSpPr txBox="1"/>
          <p:nvPr/>
        </p:nvSpPr>
        <p:spPr>
          <a:xfrm>
            <a:off x="-134075" y="2332775"/>
            <a:ext cx="2125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ПРОЕКТЫ</a:t>
            </a:r>
            <a:endParaRPr sz="1800">
              <a:solidFill>
                <a:schemeClr val="accent6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2927563" y="2332775"/>
            <a:ext cx="339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ПОЛЬЗОВАТЕЛИ</a:t>
            </a:r>
            <a:endParaRPr sz="1800">
              <a:solidFill>
                <a:schemeClr val="accent6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81" name="Google Shape;81;p16"/>
          <p:cNvSpPr txBox="1"/>
          <p:nvPr/>
        </p:nvSpPr>
        <p:spPr>
          <a:xfrm>
            <a:off x="6235650" y="2332775"/>
            <a:ext cx="339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ОРГАНИЗАЦИИ</a:t>
            </a:r>
            <a:endParaRPr sz="1800">
              <a:solidFill>
                <a:schemeClr val="accent6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cxnSp>
        <p:nvCxnSpPr>
          <p:cNvPr id="82" name="Google Shape;82;p16"/>
          <p:cNvCxnSpPr>
            <a:stCxn id="77" idx="2"/>
            <a:endCxn id="80" idx="0"/>
          </p:cNvCxnSpPr>
          <p:nvPr/>
        </p:nvCxnSpPr>
        <p:spPr>
          <a:xfrm>
            <a:off x="4572000" y="1361425"/>
            <a:ext cx="53400" cy="9714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3" name="Google Shape;83;p16"/>
          <p:cNvCxnSpPr>
            <a:stCxn id="77" idx="3"/>
            <a:endCxn id="81" idx="0"/>
          </p:cNvCxnSpPr>
          <p:nvPr/>
        </p:nvCxnSpPr>
        <p:spPr>
          <a:xfrm>
            <a:off x="5062500" y="748887"/>
            <a:ext cx="2871000" cy="15840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0900" y="1218525"/>
            <a:ext cx="3562200" cy="3362400"/>
          </a:xfrm>
          <a:prstGeom prst="roundRect">
            <a:avLst>
              <a:gd fmla="val 5067" name="adj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9" name="Google Shape;89;p17"/>
          <p:cNvSpPr txBox="1"/>
          <p:nvPr/>
        </p:nvSpPr>
        <p:spPr>
          <a:xfrm>
            <a:off x="349650" y="356075"/>
            <a:ext cx="3474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ПРОЕКТЫ</a:t>
            </a:r>
            <a:endParaRPr sz="3600">
              <a:solidFill>
                <a:schemeClr val="accent6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2790900" y="4704475"/>
            <a:ext cx="2194800" cy="2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u="sng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Pygame</a:t>
            </a:r>
            <a:endParaRPr sz="120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/>
        </p:nvSpPr>
        <p:spPr>
          <a:xfrm>
            <a:off x="349650" y="356075"/>
            <a:ext cx="4692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ПОЛЬЗОВАТЕЛИ</a:t>
            </a:r>
            <a:endParaRPr sz="3600">
              <a:solidFill>
                <a:schemeClr val="accent6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5762" y="1193025"/>
            <a:ext cx="4752600" cy="3495600"/>
          </a:xfrm>
          <a:prstGeom prst="roundRect">
            <a:avLst>
              <a:gd fmla="val 7105" name="adj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7" name="Google Shape;97;p18"/>
          <p:cNvSpPr txBox="1"/>
          <p:nvPr/>
        </p:nvSpPr>
        <p:spPr>
          <a:xfrm>
            <a:off x="2195750" y="4786675"/>
            <a:ext cx="2194800" cy="2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u="sng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Linus Torvalds</a:t>
            </a:r>
            <a:endParaRPr sz="120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/>
        </p:nvSpPr>
        <p:spPr>
          <a:xfrm>
            <a:off x="349650" y="356075"/>
            <a:ext cx="5041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ПОЛЬЗОВАТЕЛИ</a:t>
            </a:r>
            <a:endParaRPr sz="3600">
              <a:solidFill>
                <a:schemeClr val="accent6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2163" y="1270425"/>
            <a:ext cx="4579800" cy="3301800"/>
          </a:xfrm>
          <a:prstGeom prst="roundRect">
            <a:avLst>
              <a:gd fmla="val 9133" name="adj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4" name="Google Shape;104;p19"/>
          <p:cNvSpPr txBox="1"/>
          <p:nvPr/>
        </p:nvSpPr>
        <p:spPr>
          <a:xfrm>
            <a:off x="2282175" y="4662575"/>
            <a:ext cx="2194800" cy="2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u="sng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Chris Ohk</a:t>
            </a:r>
            <a:endParaRPr sz="120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/>
        </p:nvSpPr>
        <p:spPr>
          <a:xfrm>
            <a:off x="349650" y="356075"/>
            <a:ext cx="5041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ОРГАНИЗАЦИИ</a:t>
            </a:r>
            <a:endParaRPr sz="3600">
              <a:solidFill>
                <a:schemeClr val="accent6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10" name="Google Shape;110;p20"/>
          <p:cNvSpPr txBox="1"/>
          <p:nvPr/>
        </p:nvSpPr>
        <p:spPr>
          <a:xfrm>
            <a:off x="2282175" y="4662575"/>
            <a:ext cx="2194800" cy="2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u="sng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</a:t>
            </a:r>
            <a:endParaRPr sz="120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0888" y="1202025"/>
            <a:ext cx="4362300" cy="3353400"/>
          </a:xfrm>
          <a:prstGeom prst="roundRect">
            <a:avLst>
              <a:gd fmla="val 6907" name="adj"/>
            </a:avLst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/>
        </p:nvSpPr>
        <p:spPr>
          <a:xfrm>
            <a:off x="247650" y="2110050"/>
            <a:ext cx="8648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4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ЧТО ТАКОЕ </a:t>
            </a:r>
            <a:r>
              <a:rPr lang="ru" sz="4800">
                <a:solidFill>
                  <a:schemeClr val="accent6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MARKDOWN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